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2857" autoAdjust="0"/>
  </p:normalViewPr>
  <p:slideViewPr>
    <p:cSldViewPr snapToObjects="1">
      <p:cViewPr varScale="1">
        <p:scale>
          <a:sx n="80" d="100"/>
          <a:sy n="80" d="100"/>
        </p:scale>
        <p:origin x="-126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4DD3A007-EE6A-4F90-A889-15E75F8B6C40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0577861-EC88-4FAF-B03D-8E11EAEEBB67}" type="slidenum">
              <a:rPr lang="zh-TW" altLang="en-US" smtClean="0">
                <a:latin typeface="Times New Roman" pitchFamily="18" charset="0"/>
              </a:rPr>
              <a:pPr/>
              <a:t>46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3FB98565-64E1-405F-B99E-72828C492FF9}" type="slidenum">
              <a:rPr lang="zh-TW" altLang="en-US" smtClean="0">
                <a:latin typeface="Times New Roman" pitchFamily="18" charset="0"/>
              </a:rPr>
              <a:pPr/>
              <a:t>47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DDBAC1B5-F6AD-4D9F-BAA0-D30DED47A1B0}" type="slidenum">
              <a:rPr lang="zh-TW" altLang="en-US" smtClean="0">
                <a:latin typeface="Times New Roman" pitchFamily="18" charset="0"/>
              </a:rPr>
              <a:pPr/>
              <a:t>49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3874DE7-4900-48D6-9B97-957FB9CB9497}" type="slidenum">
              <a:rPr lang="zh-TW" altLang="en-US" smtClean="0">
                <a:latin typeface="Times New Roman" pitchFamily="18" charset="0"/>
              </a:rPr>
              <a:pPr/>
              <a:t>50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E60AA6B-A578-4D2A-A2C4-407A542325E6}" type="slidenum">
              <a:rPr lang="zh-TW" altLang="en-US" smtClean="0">
                <a:latin typeface="Times New Roman" pitchFamily="18" charset="0"/>
              </a:rPr>
              <a:pPr/>
              <a:t>51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A7DB44D-FAB0-4D58-870E-4C94341980AA}" type="slidenum">
              <a:rPr lang="zh-TW" altLang="en-US" smtClean="0">
                <a:latin typeface="Times New Roman" pitchFamily="18" charset="0"/>
              </a:rPr>
              <a:pPr/>
              <a:t>52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CB995A61-22CB-4C77-9758-28B20C9C95B0}" type="slidenum">
              <a:rPr lang="zh-TW" altLang="en-US" smtClean="0">
                <a:latin typeface="Times New Roman" pitchFamily="18" charset="0"/>
              </a:rPr>
              <a:pPr/>
              <a:t>53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ADBE0ACD-1AB4-45FA-BBA1-30EF8BA95AE1}" type="slidenum">
              <a:rPr lang="zh-TW" altLang="en-US" smtClean="0">
                <a:latin typeface="Times New Roman" pitchFamily="18" charset="0"/>
              </a:rPr>
              <a:pPr/>
              <a:t>12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2019DC9-87D2-470E-AB93-1DC90F2DD0AE}" type="slidenum">
              <a:rPr lang="zh-TW" altLang="en-US" smtClean="0">
                <a:latin typeface="Times New Roman" pitchFamily="18" charset="0"/>
              </a:rPr>
              <a:pPr/>
              <a:t>13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FF0331D-A43A-4D00-A496-011253968436}" type="slidenum">
              <a:rPr lang="zh-TW" altLang="en-US" smtClean="0">
                <a:latin typeface="Times New Roman" pitchFamily="18" charset="0"/>
              </a:rPr>
              <a:pPr/>
              <a:t>14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0ED86E15-5028-4A6E-9242-7AA53F760F7C}" type="slidenum">
              <a:rPr lang="zh-TW" altLang="en-US" smtClean="0">
                <a:latin typeface="Times New Roman" pitchFamily="18" charset="0"/>
              </a:rPr>
              <a:pPr/>
              <a:t>15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9F02EA7D-98D8-466F-BD54-5F39D63A4270}" type="slidenum">
              <a:rPr lang="zh-TW" altLang="en-US" smtClean="0">
                <a:latin typeface="Times New Roman" pitchFamily="18" charset="0"/>
              </a:rPr>
              <a:pPr/>
              <a:t>16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363DEF7-BEAB-48AB-AC41-D06054FE2496}" type="slidenum">
              <a:rPr lang="zh-TW" altLang="en-US" smtClean="0">
                <a:latin typeface="Times New Roman" pitchFamily="18" charset="0"/>
              </a:rPr>
              <a:pPr/>
              <a:t>43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8DFE50C-A439-421C-99F0-7542857E9D2D}" type="slidenum">
              <a:rPr lang="zh-TW" altLang="en-US" smtClean="0">
                <a:latin typeface="Times New Roman" pitchFamily="18" charset="0"/>
              </a:rPr>
              <a:pPr/>
              <a:t>44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6B25726F-E35F-4AB8-9EDB-95242DAFEC79}" type="slidenum">
              <a:rPr lang="zh-TW" altLang="en-US" smtClean="0">
                <a:latin typeface="Times New Roman" pitchFamily="18" charset="0"/>
              </a:rPr>
              <a:pPr/>
              <a:t>45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07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9.tiff"/><Relationship Id="rId7" Type="http://schemas.openxmlformats.org/officeDocument/2006/relationships/slide" Target="slide2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網路應用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2051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7-1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電子郵件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7-2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電子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佈告欄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7-3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全球資訊網運作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原理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7-4 WWW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及相關應用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7-5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網頁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製作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41530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常見的</a:t>
            </a:r>
            <a:r>
              <a:rPr lang="en-US" altLang="zh-TW" dirty="0" smtClean="0"/>
              <a:t>ANSI</a:t>
            </a:r>
            <a:r>
              <a:rPr lang="zh-TW" altLang="en-US" dirty="0" smtClean="0"/>
              <a:t>控制碼</a:t>
            </a: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493785"/>
            <a:ext cx="6075674" cy="468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04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ANSI</a:t>
            </a:r>
            <a:r>
              <a:rPr lang="zh-TW" altLang="en-US" smtClean="0"/>
              <a:t>控制碼的範例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輸入的控制碼及文字</a:t>
            </a:r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r>
              <a:rPr lang="zh-TW" altLang="en-US" smtClean="0"/>
              <a:t>呈現出來的效果</a:t>
            </a: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66788" y="2420938"/>
            <a:ext cx="7488237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  <a:cs typeface="Consolas" pitchFamily="49" charset="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*[1;31;47m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</p:txBody>
      </p:sp>
      <p:pic>
        <p:nvPicPr>
          <p:cNvPr id="2150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4306435"/>
            <a:ext cx="4534275" cy="18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 </a:t>
            </a:r>
            <a:r>
              <a:rPr lang="zh-TW" altLang="en-US" smtClean="0"/>
              <a:t>全球資訊網運作原理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全球資訊網（</a:t>
            </a:r>
            <a:r>
              <a:rPr lang="en-US" altLang="zh-TW" smtClean="0"/>
              <a:t>World Wide Web</a:t>
            </a:r>
            <a:r>
              <a:rPr lang="zh-TW" altLang="en-US" smtClean="0"/>
              <a:t>；簡稱</a:t>
            </a:r>
            <a:r>
              <a:rPr lang="en-US" altLang="zh-TW" smtClean="0"/>
              <a:t>WWW </a:t>
            </a:r>
            <a:r>
              <a:rPr lang="zh-TW" altLang="en-US" smtClean="0"/>
              <a:t>或</a:t>
            </a:r>
            <a:r>
              <a:rPr lang="en-US" altLang="zh-TW" smtClean="0"/>
              <a:t>Web</a:t>
            </a:r>
            <a:r>
              <a:rPr lang="zh-TW" altLang="en-US" smtClean="0"/>
              <a:t>）的運作原理</a:t>
            </a:r>
          </a:p>
          <a:p>
            <a:pPr lvl="1" eaLnBrk="1" hangingPunct="1"/>
            <a:r>
              <a:rPr lang="zh-TW" altLang="en-US" smtClean="0"/>
              <a:t>主從式架構</a:t>
            </a:r>
          </a:p>
          <a:p>
            <a:pPr lvl="1" eaLnBrk="1" hangingPunct="1"/>
            <a:r>
              <a:rPr lang="zh-TW" altLang="en-US" smtClean="0"/>
              <a:t>網頁通訊協定</a:t>
            </a:r>
            <a:r>
              <a:rPr lang="en-US" altLang="zh-TW" smtClean="0"/>
              <a:t>HTTP</a:t>
            </a:r>
            <a:r>
              <a:rPr lang="zh-TW" altLang="en-US" smtClean="0"/>
              <a:t>（</a:t>
            </a:r>
            <a:r>
              <a:rPr lang="en-US" altLang="zh-TW" smtClean="0"/>
              <a:t>Hyper Text Transfer Protocol</a:t>
            </a:r>
            <a:r>
              <a:rPr lang="zh-TW" altLang="en-US" smtClean="0"/>
              <a:t>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網頁瀏覽器</a:t>
            </a:r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18791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495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7-3-1 </a:t>
            </a:r>
            <a:r>
              <a:rPr lang="zh-TW" altLang="en-US" dirty="0" smtClean="0"/>
              <a:t>網頁的主從式架構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由用戶端發出需求，主機給予回應</a:t>
            </a:r>
          </a:p>
          <a:p>
            <a:pPr eaLnBrk="1" hangingPunct="1"/>
            <a:endParaRPr lang="zh-TW" altLang="en-US" smtClean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2600701"/>
            <a:ext cx="6381635" cy="362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12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7-3-2 HTTP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55650" y="1557338"/>
            <a:ext cx="6408738" cy="5113337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www</a:t>
            </a:r>
            <a:r>
              <a:rPr lang="zh-TW" altLang="en-US" dirty="0" smtClean="0"/>
              <a:t>所使用的基本通訊協定</a:t>
            </a:r>
          </a:p>
          <a:p>
            <a:pPr eaLnBrk="1" hangingPunct="1"/>
            <a:r>
              <a:rPr lang="en-US" altLang="zh-TW" dirty="0" smtClean="0"/>
              <a:t>URL</a:t>
            </a:r>
            <a:r>
              <a:rPr lang="zh-TW" altLang="en-US" dirty="0" smtClean="0"/>
              <a:t>的組成</a:t>
            </a:r>
          </a:p>
          <a:p>
            <a:pPr eaLnBrk="1" hangingPunct="1"/>
            <a:endParaRPr lang="zh-TW" altLang="en-US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r>
              <a:rPr lang="zh-TW" altLang="en-US" dirty="0" smtClean="0"/>
              <a:t>透過</a:t>
            </a:r>
            <a:r>
              <a:rPr lang="en-US" altLang="zh-TW" dirty="0" smtClean="0"/>
              <a:t>Domain Name Server (DNS) </a:t>
            </a:r>
            <a:r>
              <a:rPr lang="zh-TW" altLang="en-US" dirty="0" smtClean="0"/>
              <a:t>讓使用者可以文字指定某一網路位址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7013"/>
            <a:ext cx="79248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71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HTTP </a:t>
            </a:r>
            <a:r>
              <a:rPr lang="en-US" altLang="zh-TW" sz="2000" smtClean="0"/>
              <a:t>(</a:t>
            </a:r>
            <a:r>
              <a:rPr lang="zh-TW" altLang="en-US" sz="2000" smtClean="0"/>
              <a:t>續</a:t>
            </a:r>
            <a:r>
              <a:rPr lang="en-US" altLang="zh-TW" sz="2000" smtClean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常見的主機命名名稱列表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smtClean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8245475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3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7-3-3 </a:t>
            </a:r>
            <a:r>
              <a:rPr lang="zh-TW" altLang="en-US" smtClean="0"/>
              <a:t>網頁瀏覽器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網頁瀏覽器為使用者瀏覽網頁的使用者代理人</a:t>
            </a:r>
          </a:p>
          <a:p>
            <a:pPr eaLnBrk="1" hangingPunct="1"/>
            <a:r>
              <a:rPr lang="zh-TW" altLang="en-US" smtClean="0"/>
              <a:t>第一個商品化的網頁瀏覽器為網景的</a:t>
            </a:r>
            <a:r>
              <a:rPr lang="en-US" altLang="zh-TW" smtClean="0"/>
              <a:t>Navigator</a:t>
            </a:r>
          </a:p>
          <a:p>
            <a:pPr eaLnBrk="1" hangingPunct="1"/>
            <a:r>
              <a:rPr lang="zh-TW" altLang="en-US" smtClean="0"/>
              <a:t>微軟在作業系統中附上</a:t>
            </a:r>
            <a:r>
              <a:rPr lang="en-US" altLang="zh-TW" smtClean="0"/>
              <a:t>Internet Explorer</a:t>
            </a:r>
          </a:p>
          <a:p>
            <a:pPr eaLnBrk="1" hangingPunct="1"/>
            <a:r>
              <a:rPr lang="zh-TW" altLang="en-US" smtClean="0"/>
              <a:t>除了</a:t>
            </a:r>
            <a:r>
              <a:rPr lang="en-US" altLang="zh-TW" smtClean="0"/>
              <a:t>IE</a:t>
            </a:r>
            <a:r>
              <a:rPr lang="zh-TW" altLang="en-US" smtClean="0"/>
              <a:t>之外，許多免費的網頁瀏覽器如</a:t>
            </a:r>
            <a:r>
              <a:rPr lang="en-US" altLang="zh-TW" smtClean="0"/>
              <a:t>FireFox</a:t>
            </a:r>
            <a:r>
              <a:rPr lang="zh-TW" altLang="en-US" smtClean="0"/>
              <a:t>、</a:t>
            </a:r>
            <a:r>
              <a:rPr lang="en-US" altLang="zh-TW" smtClean="0"/>
              <a:t>Chrome</a:t>
            </a:r>
            <a:r>
              <a:rPr lang="zh-TW" altLang="en-US" smtClean="0"/>
              <a:t>、</a:t>
            </a:r>
            <a:r>
              <a:rPr lang="en-US" altLang="zh-TW" smtClean="0"/>
              <a:t>Safari</a:t>
            </a:r>
            <a:r>
              <a:rPr lang="zh-TW" altLang="en-US" smtClean="0"/>
              <a:t>等皆有其使用者群</a:t>
            </a:r>
          </a:p>
        </p:txBody>
      </p:sp>
    </p:spTree>
    <p:extLst>
      <p:ext uri="{BB962C8B-B14F-4D97-AF65-F5344CB8AC3E}">
        <p14:creationId xmlns:p14="http://schemas.microsoft.com/office/powerpoint/2010/main" val="133819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4000" smtClean="0"/>
              <a:t>Windows </a:t>
            </a:r>
            <a:r>
              <a:rPr lang="zh-TW" altLang="en-US" sz="4000" smtClean="0"/>
              <a:t>上的</a:t>
            </a:r>
            <a:r>
              <a:rPr lang="en-US" altLang="zh-TW" sz="4000" smtClean="0"/>
              <a:t> Internet Explorer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2303875"/>
            <a:ext cx="6877011" cy="37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5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Linux </a:t>
            </a:r>
            <a:r>
              <a:rPr lang="zh-TW" altLang="en-US" smtClean="0"/>
              <a:t>上的</a:t>
            </a:r>
            <a:r>
              <a:rPr lang="en-US" altLang="zh-TW" smtClean="0"/>
              <a:t> Google Chrome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觀看同一個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2110966"/>
            <a:ext cx="7065785" cy="401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Mac OS X </a:t>
            </a:r>
            <a:r>
              <a:rPr lang="zh-TW" altLang="en-US" smtClean="0"/>
              <a:t>上的</a:t>
            </a:r>
            <a:r>
              <a:rPr lang="en-US" altLang="zh-TW" smtClean="0"/>
              <a:t> Safari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還是觀看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232024"/>
            <a:ext cx="5850650" cy="395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6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800" smtClean="0"/>
              <a:t>7-1 </a:t>
            </a:r>
            <a:r>
              <a:rPr lang="zh-TW" altLang="en-US" sz="3800" smtClean="0"/>
              <a:t>電子郵件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/>
            <a:r>
              <a:rPr lang="zh-TW" altLang="en-US" smtClean="0"/>
              <a:t>第一個殺手級應用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電子郵件系統示意圖</a:t>
            </a:r>
            <a:endParaRPr lang="en-US" altLang="zh-TW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2552204"/>
            <a:ext cx="5355822" cy="36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Firefox OS </a:t>
            </a:r>
            <a:r>
              <a:rPr lang="zh-TW" altLang="en-US" smtClean="0"/>
              <a:t>手機的瀏覽器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49784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仍然是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tw.yahoo.com</a:t>
            </a:r>
            <a:r>
              <a:rPr lang="en-US" altLang="zh-TW" dirty="0" smtClean="0"/>
              <a:t>/</a:t>
            </a:r>
            <a:r>
              <a:rPr lang="zh-TW" altLang="en-US" dirty="0" smtClean="0"/>
              <a:t>的首頁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只要網站寫得好，在不同的平台上、不同的瀏覽器，都可以得到近似的效果和體驗！</a:t>
            </a:r>
          </a:p>
        </p:txBody>
      </p:sp>
      <p:pic>
        <p:nvPicPr>
          <p:cNvPr id="307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1844675"/>
            <a:ext cx="2708780" cy="404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703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7-4 WWW</a:t>
            </a:r>
            <a:r>
              <a:rPr lang="zh-TW" altLang="en-US" dirty="0" smtClean="0"/>
              <a:t>及相關應用</a:t>
            </a:r>
            <a:endParaRPr lang="en-US" altLang="zh-TW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網際網路成功深入日常生活的一大原因</a:t>
            </a:r>
            <a:r>
              <a:rPr lang="en-US" altLang="zh-TW" smtClean="0"/>
              <a:t> – WWW</a:t>
            </a:r>
            <a:br>
              <a:rPr lang="en-US" altLang="zh-TW" smtClean="0"/>
            </a:br>
            <a:r>
              <a:rPr lang="en-US" altLang="zh-TW" smtClean="0"/>
              <a:t>World Wide Web</a:t>
            </a:r>
          </a:p>
          <a:p>
            <a:pPr eaLnBrk="1" hangingPunct="1"/>
            <a:r>
              <a:rPr lang="en-US" altLang="zh-TW" smtClean="0"/>
              <a:t> </a:t>
            </a:r>
            <a:r>
              <a:rPr lang="zh-TW" altLang="en-US" smtClean="0"/>
              <a:t>可傳輸圖文並茂的內容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主要使用</a:t>
            </a:r>
            <a:r>
              <a:rPr lang="en-US" altLang="zh-TW" smtClean="0"/>
              <a:t>HTTP</a:t>
            </a:r>
            <a:r>
              <a:rPr lang="zh-TW" altLang="en-US" smtClean="0"/>
              <a:t>協定進行資料傳輸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採用主從式的架構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WWW</a:t>
            </a:r>
            <a:r>
              <a:rPr lang="zh-TW" altLang="en-US" smtClean="0"/>
              <a:t>伺服器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WWW</a:t>
            </a:r>
            <a:r>
              <a:rPr lang="zh-TW" altLang="en-US" smtClean="0"/>
              <a:t>用戶端（瀏覽器）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5828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68313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7-4-1 </a:t>
            </a:r>
            <a:r>
              <a:rPr lang="zh-TW" altLang="en-US" dirty="0" smtClean="0"/>
              <a:t>搜尋引擎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輸入「關鍵字」，以找出使用者想得的資訊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利用「</a:t>
            </a:r>
            <a:r>
              <a:rPr lang="en-US" altLang="zh-TW" smtClean="0"/>
              <a:t>+</a:t>
            </a:r>
            <a:r>
              <a:rPr lang="zh-TW" altLang="en-US" smtClean="0"/>
              <a:t>」號或「</a:t>
            </a:r>
            <a:r>
              <a:rPr lang="en-US" altLang="zh-TW" smtClean="0"/>
              <a:t>- </a:t>
            </a:r>
            <a:r>
              <a:rPr lang="zh-TW" altLang="en-US" smtClean="0"/>
              <a:t>」過指定或排除關鍵字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搜尋引擎的營利方式：關鍵字廣告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每家搜尋引擎技術不同</a:t>
            </a:r>
          </a:p>
          <a:p>
            <a:pPr eaLnBrk="1" hangingPunct="1"/>
            <a:r>
              <a:rPr lang="zh-TW" altLang="en-US" smtClean="0"/>
              <a:t>可同時使用多家搜尋引擎以避免漏網之魚</a:t>
            </a: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11732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搜尋引擎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不同業者的搜尋引擎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有著截然不同的風格</a:t>
            </a:r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56" y="4333979"/>
            <a:ext cx="407352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3141663"/>
            <a:ext cx="404018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56" y="1763815"/>
            <a:ext cx="4054475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3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7-4-2 </a:t>
            </a:r>
            <a:r>
              <a:rPr lang="zh-TW" altLang="en-US" smtClean="0"/>
              <a:t>即時通訊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電子郵件的即時性較低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電話連絡的即時性較高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即時通訊則介於這二者之間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可能是最早的即時通軟體：</a:t>
            </a:r>
            <a:r>
              <a:rPr lang="en-US" altLang="zh-TW" smtClean="0"/>
              <a:t>1996</a:t>
            </a:r>
            <a:r>
              <a:rPr lang="zh-TW" altLang="en-US" smtClean="0"/>
              <a:t>年推出的</a:t>
            </a:r>
            <a:r>
              <a:rPr lang="en-US" altLang="zh-TW" smtClean="0"/>
              <a:t>ICQ</a:t>
            </a:r>
          </a:p>
          <a:p>
            <a:pPr lvl="1" eaLnBrk="1" hangingPunct="1"/>
            <a:r>
              <a:rPr lang="zh-TW" altLang="en-US" smtClean="0"/>
              <a:t>每個使用者有不同的使用者編號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7</a:t>
            </a:r>
            <a:r>
              <a:rPr lang="zh-TW" altLang="en-US" smtClean="0"/>
              <a:t>位或是更多位數的數字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1997</a:t>
            </a:r>
            <a:r>
              <a:rPr lang="zh-TW" altLang="en-US" smtClean="0"/>
              <a:t>年</a:t>
            </a:r>
            <a:r>
              <a:rPr lang="en-US" altLang="zh-TW" smtClean="0"/>
              <a:t>AOL(</a:t>
            </a:r>
            <a:r>
              <a:rPr lang="zh-TW" altLang="en-US" smtClean="0"/>
              <a:t>美國線上</a:t>
            </a:r>
            <a:r>
              <a:rPr lang="en-US" altLang="zh-TW" smtClean="0"/>
              <a:t>)</a:t>
            </a:r>
            <a:r>
              <a:rPr lang="zh-TW" altLang="en-US" smtClean="0"/>
              <a:t>推出</a:t>
            </a:r>
            <a:r>
              <a:rPr lang="en-US" altLang="zh-TW" smtClean="0"/>
              <a:t>AIM </a:t>
            </a:r>
            <a:r>
              <a:rPr lang="zh-TW" altLang="en-US" smtClean="0"/>
              <a:t>；微軟推出</a:t>
            </a:r>
            <a:r>
              <a:rPr lang="en-US" altLang="zh-TW" smtClean="0"/>
              <a:t>MSN</a:t>
            </a:r>
          </a:p>
          <a:p>
            <a:pPr lvl="1" eaLnBrk="1" hangingPunct="1"/>
            <a:r>
              <a:rPr lang="zh-TW" altLang="en-US" smtClean="0"/>
              <a:t>允許使用者自己命名的帳號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3553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即時通訊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即時通訊使用的網路協定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大多數都是私自開發封閉的應用層協定</a:t>
            </a:r>
            <a:endParaRPr lang="en-US" altLang="zh-TW" dirty="0" smtClean="0"/>
          </a:p>
          <a:p>
            <a:pPr lvl="1" eaLnBrk="1" hangingPunct="1"/>
            <a:r>
              <a:rPr lang="en-US" altLang="zh-TW" dirty="0" err="1" smtClean="0"/>
              <a:t>XMPP</a:t>
            </a:r>
            <a:r>
              <a:rPr lang="en-US" altLang="zh-TW" dirty="0" smtClean="0"/>
              <a:t> (Extensible Messaging and Presence Protocol)</a:t>
            </a:r>
            <a:br>
              <a:rPr lang="en-US" altLang="zh-TW" dirty="0" smtClean="0"/>
            </a:br>
            <a:r>
              <a:rPr lang="zh-TW" altLang="en-US" dirty="0" smtClean="0"/>
              <a:t>也稱為</a:t>
            </a:r>
            <a:r>
              <a:rPr lang="en-US" altLang="zh-TW" dirty="0" smtClean="0"/>
              <a:t>Jabber</a:t>
            </a:r>
            <a:r>
              <a:rPr lang="zh-TW" altLang="en-US" dirty="0" smtClean="0"/>
              <a:t>，是少數標準化的即時通訊協定</a:t>
            </a:r>
            <a:endParaRPr lang="en-US" altLang="zh-TW" dirty="0" smtClean="0"/>
          </a:p>
          <a:p>
            <a:pPr eaLnBrk="1" hangingPunct="1"/>
            <a:r>
              <a:rPr lang="zh-TW" altLang="en-US" sz="2400" dirty="0" smtClean="0"/>
              <a:t>即時通訊軟體百家爭嗚的時代，也出現整合的軟體</a:t>
            </a:r>
            <a:endParaRPr lang="en-US" altLang="zh-TW" sz="2400" dirty="0" smtClean="0"/>
          </a:p>
          <a:p>
            <a:pPr lvl="1" eaLnBrk="1" hangingPunct="1"/>
            <a:r>
              <a:rPr lang="en-US" altLang="zh-TW" dirty="0" smtClean="0"/>
              <a:t>Mac</a:t>
            </a:r>
            <a:r>
              <a:rPr lang="zh-TW" altLang="en-US" dirty="0" smtClean="0"/>
              <a:t>電腦上的</a:t>
            </a:r>
            <a:r>
              <a:rPr lang="en-US" altLang="zh-TW" dirty="0" err="1" smtClean="0"/>
              <a:t>Adium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跨平台的</a:t>
            </a:r>
            <a:r>
              <a:rPr lang="en-US" altLang="zh-TW" dirty="0" smtClean="0"/>
              <a:t>Pidgin (</a:t>
            </a:r>
            <a:r>
              <a:rPr lang="zh-TW" altLang="en-US" dirty="0" smtClean="0"/>
              <a:t>原本叫做</a:t>
            </a:r>
            <a:r>
              <a:rPr lang="en-US" altLang="zh-TW" dirty="0" err="1" smtClean="0"/>
              <a:t>Gaim</a:t>
            </a:r>
            <a:r>
              <a:rPr lang="en-US" altLang="zh-TW" dirty="0" smtClean="0"/>
              <a:t>)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Trillian</a:t>
            </a:r>
          </a:p>
          <a:p>
            <a:pPr lvl="1" eaLnBrk="1" hangingPunct="1"/>
            <a:r>
              <a:rPr lang="zh-TW" altLang="en-US" dirty="0" smtClean="0"/>
              <a:t>一個軟體可以同時登入多個不同的帳號</a:t>
            </a:r>
          </a:p>
        </p:txBody>
      </p:sp>
    </p:spTree>
    <p:extLst>
      <p:ext uri="{BB962C8B-B14F-4D97-AF65-F5344CB8AC3E}">
        <p14:creationId xmlns:p14="http://schemas.microsoft.com/office/powerpoint/2010/main" val="3890377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行動裝置上的即時通訊軟體</a:t>
            </a: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973263"/>
            <a:ext cx="2216150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973263"/>
            <a:ext cx="2216150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1973263"/>
            <a:ext cx="2211387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1973263"/>
            <a:ext cx="2217737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4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HTTP</a:t>
            </a:r>
            <a:r>
              <a:rPr lang="zh-TW" altLang="en-US" smtClean="0"/>
              <a:t>協定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en-US" altLang="zh-TW" smtClean="0"/>
              <a:t>Hyper Text Transfer Protocol</a:t>
            </a:r>
          </a:p>
          <a:p>
            <a:pPr eaLnBrk="1" hangingPunct="1"/>
            <a:r>
              <a:rPr lang="zh-TW" altLang="en-US" smtClean="0"/>
              <a:t>網頁文件由「超連結文字」</a:t>
            </a:r>
            <a:r>
              <a:rPr lang="en-US" altLang="zh-TW" smtClean="0"/>
              <a:t>(hyper text)</a:t>
            </a:r>
            <a:r>
              <a:rPr lang="zh-TW" altLang="en-US" smtClean="0"/>
              <a:t>所組成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文件透過「標籤」</a:t>
            </a:r>
            <a:r>
              <a:rPr lang="en-US" altLang="zh-TW" smtClean="0"/>
              <a:t>(tag)</a:t>
            </a:r>
            <a:r>
              <a:rPr lang="zh-TW" altLang="en-US" smtClean="0"/>
              <a:t>設定文件內含的物件及連結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文件中的連結可以將文件中的「物件」及「文字」連結到其他的網頁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當使用者點選帶有連結的物件時，瀏覽器可引導使用者到連結指定的網頁</a:t>
            </a:r>
          </a:p>
        </p:txBody>
      </p:sp>
    </p:spTree>
    <p:extLst>
      <p:ext uri="{BB962C8B-B14F-4D97-AF65-F5344CB8AC3E}">
        <p14:creationId xmlns:p14="http://schemas.microsoft.com/office/powerpoint/2010/main" val="3287355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URL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13702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zh-TW" altLang="en-US" dirty="0" smtClean="0"/>
              <a:t>連結以</a:t>
            </a:r>
            <a:r>
              <a:rPr lang="en-US" altLang="zh-TW" dirty="0" smtClean="0"/>
              <a:t>URL</a:t>
            </a:r>
            <a:r>
              <a:rPr lang="zh-TW" altLang="en-US" dirty="0" smtClean="0"/>
              <a:t>（</a:t>
            </a:r>
            <a:r>
              <a:rPr lang="en-US" altLang="zh-TW" dirty="0" smtClean="0"/>
              <a:t>uniform resource locator</a:t>
            </a:r>
            <a:r>
              <a:rPr lang="zh-TW" altLang="en-US" dirty="0" smtClean="0"/>
              <a:t>）的格式來指定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通訊協定</a:t>
            </a:r>
            <a:r>
              <a:rPr lang="en-US" altLang="zh-TW" dirty="0" smtClean="0"/>
              <a:t> (</a:t>
            </a:r>
            <a:r>
              <a:rPr lang="zh-TW" altLang="en-US" dirty="0" smtClean="0"/>
              <a:t>常用的是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或</a:t>
            </a:r>
            <a:r>
              <a:rPr lang="en-US" altLang="zh-TW" dirty="0" smtClean="0"/>
              <a:t>https)</a:t>
            </a:r>
          </a:p>
          <a:p>
            <a:pPr lvl="1" eaLnBrk="1" hangingPunct="1"/>
            <a:r>
              <a:rPr lang="zh-TW" altLang="en-US" dirty="0" smtClean="0"/>
              <a:t>主機名稱</a:t>
            </a:r>
            <a:r>
              <a:rPr lang="en-US" altLang="zh-TW" dirty="0" smtClean="0"/>
              <a:t> (WWW</a:t>
            </a:r>
            <a:r>
              <a:rPr lang="zh-TW" altLang="en-US" dirty="0" smtClean="0"/>
              <a:t>伺服器的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位址或網域名稱</a:t>
            </a:r>
            <a:r>
              <a:rPr lang="en-US" altLang="zh-TW" dirty="0" smtClean="0"/>
              <a:t>)</a:t>
            </a:r>
          </a:p>
          <a:p>
            <a:pPr lvl="1" eaLnBrk="1" hangingPunct="1"/>
            <a:r>
              <a:rPr lang="zh-TW" altLang="en-US" dirty="0" smtClean="0"/>
              <a:t>檔案路徑</a:t>
            </a:r>
            <a:r>
              <a:rPr lang="en-US" altLang="zh-TW" dirty="0" smtClean="0"/>
              <a:t> + </a:t>
            </a:r>
            <a:r>
              <a:rPr lang="zh-TW" altLang="en-US" dirty="0" smtClean="0"/>
              <a:t>檔案名稱</a:t>
            </a:r>
            <a:endParaRPr lang="en-US" altLang="zh-TW" dirty="0" smtClean="0"/>
          </a:p>
          <a:p>
            <a:pPr lvl="1" eaLnBrk="1" hangingPunct="1"/>
            <a:endParaRPr lang="zh-TW" altLang="en-US" dirty="0" smtClean="0"/>
          </a:p>
          <a:p>
            <a:pPr lvl="1" eaLnBrk="1" hangingPunct="1"/>
            <a:endParaRPr lang="zh-TW" altLang="en-US" dirty="0" smtClean="0"/>
          </a:p>
          <a:p>
            <a:pPr lvl="1" eaLnBrk="1" hangingPunct="1"/>
            <a:endParaRPr lang="en-US" altLang="zh-TW" dirty="0" smtClean="0"/>
          </a:p>
          <a:p>
            <a:pPr lvl="1" eaLnBrk="1" hangingPunct="1"/>
            <a:endParaRPr lang="en-US" altLang="zh-TW" dirty="0"/>
          </a:p>
          <a:p>
            <a:pPr marL="457200" lvl="1" indent="0" eaLnBrk="1" hangingPunct="1">
              <a:buNone/>
            </a:pPr>
            <a:endParaRPr lang="zh-TW" altLang="en-US" dirty="0" smtClean="0"/>
          </a:p>
          <a:p>
            <a:pPr eaLnBrk="1" hangingPunct="1"/>
            <a:r>
              <a:rPr lang="zh-TW" altLang="en-US" dirty="0" smtClean="0"/>
              <a:t>例：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tw.yhoo.com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index.html</a:t>
            </a:r>
            <a:endParaRPr lang="en-US" altLang="zh-TW" dirty="0" smtClean="0"/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3649083"/>
            <a:ext cx="6119813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902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主機名稱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通常使用網域名稱</a:t>
            </a:r>
            <a:r>
              <a:rPr lang="en-US" altLang="zh-TW" smtClean="0"/>
              <a:t> (</a:t>
            </a:r>
            <a:r>
              <a:rPr lang="zh-TW" altLang="en-US" smtClean="0"/>
              <a:t>比較容易記憶</a:t>
            </a:r>
            <a:r>
              <a:rPr lang="en-US" altLang="zh-TW" smtClean="0"/>
              <a:t>)</a:t>
            </a:r>
          </a:p>
          <a:p>
            <a:pPr eaLnBrk="1" hangingPunct="1"/>
            <a:r>
              <a:rPr lang="zh-TW" altLang="en-US" smtClean="0"/>
              <a:t>網頁的網域名稱常以</a:t>
            </a:r>
            <a:r>
              <a:rPr lang="en-US" altLang="zh-TW" smtClean="0"/>
              <a:t>www</a:t>
            </a:r>
            <a:r>
              <a:rPr lang="zh-TW" altLang="en-US" smtClean="0"/>
              <a:t>開頭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中間通常是機構的名稱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結尾通常是機構的性質</a:t>
            </a:r>
            <a:r>
              <a:rPr lang="en-US" altLang="zh-TW" smtClean="0"/>
              <a:t> (</a:t>
            </a:r>
            <a:r>
              <a:rPr lang="zh-TW" altLang="en-US" smtClean="0"/>
              <a:t>及國家位址</a:t>
            </a:r>
            <a:r>
              <a:rPr lang="en-US" altLang="zh-TW" smtClean="0"/>
              <a:t>)</a:t>
            </a:r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949700"/>
            <a:ext cx="6643687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84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Email </a:t>
            </a:r>
            <a:r>
              <a:rPr lang="zh-TW" altLang="en-US" smtClean="0"/>
              <a:t>位址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「使用者名稱</a:t>
            </a:r>
            <a:r>
              <a:rPr lang="en-US" altLang="zh-TW" smtClean="0"/>
              <a:t>@</a:t>
            </a:r>
            <a:r>
              <a:rPr lang="zh-TW" altLang="en-US" smtClean="0"/>
              <a:t>網域名稱」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範例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sample.user@gmail.com</a:t>
            </a:r>
          </a:p>
          <a:p>
            <a:pPr lvl="1" eaLnBrk="1" hangingPunct="1"/>
            <a:r>
              <a:rPr lang="en-US" altLang="zh-TW" smtClean="0"/>
              <a:t>user1@yahoo.com</a:t>
            </a:r>
          </a:p>
          <a:p>
            <a:pPr lvl="1" eaLnBrk="1" hangingPunct="1"/>
            <a:r>
              <a:rPr lang="en-US" altLang="zh-TW" smtClean="0"/>
              <a:t>anotheruser@ntu.edu.tw</a:t>
            </a:r>
          </a:p>
          <a:p>
            <a:pPr lvl="1"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680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7-4-3 </a:t>
            </a:r>
            <a:r>
              <a:rPr lang="zh-TW" altLang="en-US" smtClean="0"/>
              <a:t>網路遊戲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68313" y="17732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z="2400" smtClean="0"/>
              <a:t>獨樂樂不如眾樂樂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區域網路裡的網路遊戲</a:t>
            </a:r>
            <a:r>
              <a:rPr lang="en-US" altLang="zh-TW" sz="2400" smtClean="0"/>
              <a:t> (</a:t>
            </a:r>
            <a:r>
              <a:rPr lang="zh-TW" altLang="en-US" sz="2400" smtClean="0"/>
              <a:t>古老的遊戲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zh-TW" altLang="en-US" sz="2400" smtClean="0"/>
              <a:t>玩家通常需要在同一個房間裡</a:t>
            </a:r>
            <a:endParaRPr lang="en-US" altLang="zh-TW" sz="2400" smtClean="0"/>
          </a:p>
          <a:p>
            <a:pPr lvl="1" eaLnBrk="1" hangingPunct="1"/>
            <a:r>
              <a:rPr lang="zh-TW" altLang="en-US" sz="2400" smtClean="0"/>
              <a:t>透過</a:t>
            </a:r>
            <a:r>
              <a:rPr lang="en-US" altLang="zh-TW" sz="2400" smtClean="0"/>
              <a:t>NetBIOS</a:t>
            </a:r>
            <a:r>
              <a:rPr lang="zh-TW" altLang="en-US" sz="2400" smtClean="0"/>
              <a:t>、</a:t>
            </a:r>
            <a:r>
              <a:rPr lang="en-US" altLang="zh-TW" sz="2400" smtClean="0"/>
              <a:t>NetBEUI</a:t>
            </a:r>
            <a:r>
              <a:rPr lang="zh-TW" altLang="en-US" sz="2400" smtClean="0"/>
              <a:t>、或是</a:t>
            </a:r>
            <a:r>
              <a:rPr lang="en-US" altLang="zh-TW" sz="2400" smtClean="0"/>
              <a:t>IPX</a:t>
            </a:r>
            <a:r>
              <a:rPr lang="zh-TW" altLang="en-US" sz="2400" smtClean="0"/>
              <a:t>等協定連線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Doom (</a:t>
            </a:r>
            <a:r>
              <a:rPr lang="zh-TW" altLang="en-US" sz="2400" smtClean="0"/>
              <a:t>第一人稱射擊</a:t>
            </a:r>
            <a:r>
              <a:rPr lang="en-US" altLang="zh-TW" sz="2400" smtClean="0"/>
              <a:t>)</a:t>
            </a:r>
            <a:r>
              <a:rPr lang="zh-TW" altLang="en-US" sz="2400" smtClean="0"/>
              <a:t>、</a:t>
            </a:r>
            <a:r>
              <a:rPr lang="en-US" altLang="zh-TW" sz="2400" smtClean="0"/>
              <a:t>Warcraft 2 (</a:t>
            </a:r>
            <a:r>
              <a:rPr lang="zh-TW" altLang="en-US" sz="2400" smtClean="0"/>
              <a:t>即時戰略</a:t>
            </a:r>
            <a:r>
              <a:rPr lang="en-US" altLang="zh-TW" sz="2400" smtClean="0"/>
              <a:t>)</a:t>
            </a:r>
            <a:r>
              <a:rPr lang="zh-TW" altLang="en-US" sz="2400" smtClean="0"/>
              <a:t>等等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透過</a:t>
            </a:r>
            <a:r>
              <a:rPr lang="en-US" altLang="zh-TW" sz="2400" smtClean="0"/>
              <a:t>TCP/IP</a:t>
            </a:r>
            <a:r>
              <a:rPr lang="zh-TW" altLang="en-US" sz="2400" smtClean="0"/>
              <a:t>協定，可以進行與遠端玩家的連線對戰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CounterStrike (</a:t>
            </a:r>
            <a:r>
              <a:rPr lang="zh-TW" altLang="en-US" sz="2400" smtClean="0"/>
              <a:t>第一次稱射擊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en-US" altLang="zh-TW" sz="2400" smtClean="0"/>
              <a:t>Starcraft</a:t>
            </a:r>
            <a:r>
              <a:rPr lang="zh-TW" altLang="en-US" sz="2400" smtClean="0"/>
              <a:t>、</a:t>
            </a:r>
            <a:r>
              <a:rPr lang="en-US" altLang="zh-TW" sz="2400" smtClean="0"/>
              <a:t>Warcraft 3</a:t>
            </a:r>
            <a:r>
              <a:rPr lang="zh-TW" altLang="en-US" sz="2400" smtClean="0"/>
              <a:t>、</a:t>
            </a:r>
            <a:r>
              <a:rPr lang="en-US" altLang="zh-TW" sz="2400" smtClean="0"/>
              <a:t>LOL (</a:t>
            </a:r>
            <a:r>
              <a:rPr lang="zh-TW" altLang="en-US" sz="2400" smtClean="0"/>
              <a:t>即時戰略</a:t>
            </a:r>
            <a:r>
              <a:rPr lang="en-US" altLang="zh-TW" sz="2400" smtClean="0"/>
              <a:t>) </a:t>
            </a:r>
            <a:r>
              <a:rPr lang="zh-TW" altLang="en-US" sz="2400" smtClean="0"/>
              <a:t>等等</a:t>
            </a:r>
            <a:endParaRPr lang="en-US" altLang="zh-TW" sz="2400" smtClean="0"/>
          </a:p>
        </p:txBody>
      </p:sp>
    </p:spTree>
    <p:extLst>
      <p:ext uri="{BB962C8B-B14F-4D97-AF65-F5344CB8AC3E}">
        <p14:creationId xmlns:p14="http://schemas.microsoft.com/office/powerpoint/2010/main" val="1476640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技術與線上遊戲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z="2400" smtClean="0"/>
              <a:t>靜態的</a:t>
            </a:r>
            <a:r>
              <a:rPr lang="en-US" altLang="zh-TW" sz="2400" smtClean="0"/>
              <a:t>HTML</a:t>
            </a:r>
            <a:r>
              <a:rPr lang="zh-TW" altLang="en-US" sz="2400" smtClean="0"/>
              <a:t>文字和圖片，無法滿足現在的使用者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進階的</a:t>
            </a:r>
            <a:r>
              <a:rPr lang="en-US" altLang="zh-TW" sz="2400" smtClean="0"/>
              <a:t>WWW</a:t>
            </a:r>
            <a:r>
              <a:rPr lang="zh-TW" altLang="en-US" sz="2400" smtClean="0"/>
              <a:t>技術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Java</a:t>
            </a:r>
            <a:r>
              <a:rPr lang="zh-TW" altLang="en-US" sz="2400" smtClean="0"/>
              <a:t>、</a:t>
            </a:r>
            <a:r>
              <a:rPr lang="en-US" altLang="zh-TW" sz="2400" smtClean="0"/>
              <a:t>Flash</a:t>
            </a:r>
            <a:r>
              <a:rPr lang="zh-TW" altLang="en-US" sz="2400" smtClean="0"/>
              <a:t>等</a:t>
            </a:r>
            <a:r>
              <a:rPr lang="en-US" altLang="zh-TW" sz="2400" smtClean="0"/>
              <a:t> (</a:t>
            </a:r>
            <a:r>
              <a:rPr lang="zh-TW" altLang="en-US" sz="2400" smtClean="0"/>
              <a:t>需要額外安裝外掛軟體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en-US" altLang="zh-TW" sz="2400" smtClean="0"/>
              <a:t>Javascript</a:t>
            </a:r>
            <a:r>
              <a:rPr lang="zh-TW" altLang="en-US" sz="2400" smtClean="0"/>
              <a:t>、</a:t>
            </a:r>
            <a:r>
              <a:rPr lang="en-US" altLang="zh-TW" sz="2400" smtClean="0"/>
              <a:t>AJAX</a:t>
            </a:r>
          </a:p>
          <a:p>
            <a:pPr lvl="1" eaLnBrk="1" hangingPunct="1"/>
            <a:r>
              <a:rPr lang="en-US" altLang="zh-TW" sz="2400" smtClean="0"/>
              <a:t>HTML4</a:t>
            </a:r>
            <a:r>
              <a:rPr lang="zh-TW" altLang="en-US" sz="2400" smtClean="0"/>
              <a:t>的</a:t>
            </a:r>
            <a:r>
              <a:rPr lang="en-US" altLang="zh-TW" sz="2400" smtClean="0"/>
              <a:t>DOM</a:t>
            </a:r>
            <a:r>
              <a:rPr lang="zh-TW" altLang="en-US" sz="2400" smtClean="0"/>
              <a:t>模型、</a:t>
            </a:r>
            <a:r>
              <a:rPr lang="en-US" altLang="ja-JP" sz="2400" smtClean="0"/>
              <a:t>HTML5</a:t>
            </a:r>
            <a:r>
              <a:rPr lang="zh-TW" altLang="en-US" sz="2400" smtClean="0"/>
              <a:t>更多的多媒體支援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WebSocket</a:t>
            </a:r>
            <a:r>
              <a:rPr lang="zh-TW" altLang="en-US" sz="2400" smtClean="0"/>
              <a:t>支援一般普通的</a:t>
            </a:r>
            <a:r>
              <a:rPr lang="en-US" altLang="zh-TW" sz="2400" smtClean="0"/>
              <a:t>TCP</a:t>
            </a:r>
            <a:r>
              <a:rPr lang="zh-TW" altLang="en-US" sz="2400" smtClean="0"/>
              <a:t>網路傳輸</a:t>
            </a:r>
            <a:endParaRPr lang="en-US" altLang="ja-JP" sz="2400" smtClean="0"/>
          </a:p>
          <a:p>
            <a:pPr lvl="1" eaLnBrk="1" hangingPunct="1"/>
            <a:r>
              <a:rPr lang="en-US" altLang="zh-TW" sz="2400" smtClean="0"/>
              <a:t>WebRTC</a:t>
            </a:r>
            <a:r>
              <a:rPr lang="zh-TW" altLang="en-US" sz="2400" smtClean="0"/>
              <a:t>支援</a:t>
            </a:r>
            <a:r>
              <a:rPr lang="en-US" altLang="zh-TW" sz="2400" smtClean="0"/>
              <a:t>WWW</a:t>
            </a:r>
            <a:r>
              <a:rPr lang="zh-TW" altLang="en-US" sz="2400" smtClean="0"/>
              <a:t>用戶端之間的直接傳輸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WebGL</a:t>
            </a:r>
            <a:r>
              <a:rPr lang="zh-TW" altLang="en-US" sz="2400" smtClean="0"/>
              <a:t>提供網頁上的</a:t>
            </a:r>
            <a:r>
              <a:rPr lang="en-US" altLang="zh-TW" sz="2400" smtClean="0"/>
              <a:t>3D</a:t>
            </a:r>
            <a:r>
              <a:rPr lang="zh-TW" altLang="en-US" sz="2400" smtClean="0"/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42524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範例：使用</a:t>
            </a:r>
            <a:r>
              <a:rPr lang="en-US" altLang="zh-TW" smtClean="0"/>
              <a:t>HTML5</a:t>
            </a:r>
            <a:r>
              <a:rPr lang="zh-TW" altLang="en-US" smtClean="0"/>
              <a:t>的遊戲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復古版的超級瑪莉歐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69" y="2308225"/>
            <a:ext cx="6029287" cy="37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466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範例：使用</a:t>
            </a:r>
            <a:r>
              <a:rPr lang="en-US" altLang="zh-TW" smtClean="0"/>
              <a:t>WebSocket</a:t>
            </a:r>
            <a:r>
              <a:rPr lang="zh-TW" altLang="en-US" smtClean="0"/>
              <a:t>的應用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遠端使用手機搖控的運動競技遊戲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http://</a:t>
            </a:r>
            <a:r>
              <a:rPr lang="en-US" altLang="zh-TW" dirty="0" err="1" smtClean="0"/>
              <a:t>chrome.com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supersyncsports</a:t>
            </a:r>
            <a:r>
              <a:rPr lang="en-US" altLang="zh-TW" dirty="0" smtClean="0"/>
              <a:t>/</a:t>
            </a:r>
          </a:p>
          <a:p>
            <a:pPr algn="l" eaLnBrk="1" hangingPunct="1"/>
            <a:r>
              <a:rPr lang="zh-TW" altLang="en-US" dirty="0" smtClean="0"/>
              <a:t>最近一次瀏覽：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2014-07-06</a:t>
            </a:r>
          </a:p>
          <a:p>
            <a:pPr algn="l" eaLnBrk="1" hangingPunct="1"/>
            <a:r>
              <a:rPr lang="zh-TW" altLang="en-US" dirty="0" smtClean="0"/>
              <a:t>用手機控制角色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進行賽跑、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騎腳踏車和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游泳等比賽</a:t>
            </a:r>
          </a:p>
        </p:txBody>
      </p:sp>
      <p:pic>
        <p:nvPicPr>
          <p:cNvPr id="4403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15" y="3098222"/>
            <a:ext cx="5165725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範例：網頁版的第一人稱射擊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BananaBreed</a:t>
            </a:r>
            <a:r>
              <a:rPr lang="zh-TW" altLang="en-US" sz="2400" smtClean="0"/>
              <a:t>：</a:t>
            </a:r>
            <a:r>
              <a:rPr lang="en-US" altLang="zh-TW" sz="2400" smtClean="0"/>
              <a:t>Mozilla Firefox + WebGL</a:t>
            </a:r>
          </a:p>
          <a:p>
            <a:pPr eaLnBrk="1" hangingPunct="1"/>
            <a:r>
              <a:rPr lang="zh-TW" altLang="en-US" sz="2400" smtClean="0"/>
              <a:t>配合</a:t>
            </a:r>
            <a:r>
              <a:rPr lang="en-US" altLang="zh-TW" sz="2400" smtClean="0"/>
              <a:t>Emscripten (C-to-Javascript</a:t>
            </a:r>
            <a:r>
              <a:rPr lang="zh-TW" altLang="en-US" sz="2400" smtClean="0"/>
              <a:t>編譯器</a:t>
            </a:r>
            <a:r>
              <a:rPr lang="en-US" altLang="zh-TW" sz="2400" smtClean="0"/>
              <a:t>) </a:t>
            </a:r>
            <a:r>
              <a:rPr lang="zh-TW" altLang="en-US" sz="2400" smtClean="0"/>
              <a:t>移植</a:t>
            </a:r>
            <a:r>
              <a:rPr lang="en-US" altLang="zh-TW" sz="2400" smtClean="0"/>
              <a:t>PC</a:t>
            </a:r>
            <a:r>
              <a:rPr lang="zh-TW" altLang="en-US" sz="2400" smtClean="0"/>
              <a:t>上的遊戲</a:t>
            </a:r>
            <a:endParaRPr lang="en-US" altLang="zh-TW" sz="2400" smtClean="0"/>
          </a:p>
          <a:p>
            <a:pPr eaLnBrk="1" hangingPunct="1"/>
            <a:r>
              <a:rPr lang="en-US" altLang="zh-TW" sz="2400" smtClean="0"/>
              <a:t>https://developer.mozilla.org/en/demos/detail/bananabread</a:t>
            </a:r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3609020"/>
            <a:ext cx="387032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3609020"/>
            <a:ext cx="3735415" cy="263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47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</a:t>
            </a:r>
            <a:r>
              <a:rPr lang="en-US" altLang="zh-TW" smtClean="0"/>
              <a:t>3D</a:t>
            </a:r>
            <a:r>
              <a:rPr lang="zh-TW" altLang="en-US" smtClean="0"/>
              <a:t>虛擬王國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685925"/>
            <a:ext cx="8229600" cy="4440238"/>
          </a:xfrm>
        </p:spPr>
        <p:txBody>
          <a:bodyPr/>
          <a:lstStyle/>
          <a:p>
            <a:pPr eaLnBrk="1" hangingPunct="1"/>
            <a:r>
              <a:rPr lang="en-US" altLang="zh-TW" smtClean="0"/>
              <a:t>HTML5 + WebGL</a:t>
            </a:r>
          </a:p>
          <a:p>
            <a:pPr eaLnBrk="1" hangingPunct="1"/>
            <a:r>
              <a:rPr lang="en-US" altLang="zh-TW" smtClean="0"/>
              <a:t>http://www.unrealengine.com/html5/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2820332"/>
            <a:ext cx="5904829" cy="324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740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範例：網頁版的乒乓球對戰遊戲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</a:t>
            </a:r>
            <a:r>
              <a:rPr lang="en-US" altLang="zh-TW" smtClean="0"/>
              <a:t>WebRTC</a:t>
            </a:r>
            <a:r>
              <a:rPr lang="zh-TW" altLang="en-US" smtClean="0"/>
              <a:t>技術，二個玩家可以直接交換資料</a:t>
            </a:r>
          </a:p>
          <a:p>
            <a:pPr eaLnBrk="1" hangingPunct="1"/>
            <a:r>
              <a:rPr lang="en-US" altLang="zh-TW" smtClean="0"/>
              <a:t>https://www.cubeslam.com/</a:t>
            </a:r>
          </a:p>
        </p:txBody>
      </p:sp>
      <p:pic>
        <p:nvPicPr>
          <p:cNvPr id="471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3068638"/>
            <a:ext cx="5254110" cy="336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4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7-4-4 </a:t>
            </a:r>
            <a:r>
              <a:rPr lang="zh-TW" altLang="en-US" smtClean="0"/>
              <a:t>影音分享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4835525" cy="4137025"/>
          </a:xfrm>
        </p:spPr>
        <p:txBody>
          <a:bodyPr/>
          <a:lstStyle/>
          <a:p>
            <a:pPr algn="l" eaLnBrk="1" hangingPunct="1"/>
            <a:r>
              <a:rPr lang="zh-TW" altLang="en-US" sz="2400" dirty="0" smtClean="0"/>
              <a:t>消失的錄影帶和</a:t>
            </a:r>
            <a:r>
              <a:rPr lang="en-US" altLang="zh-TW" sz="2400" dirty="0" smtClean="0"/>
              <a:t>DVD</a:t>
            </a:r>
            <a:r>
              <a:rPr lang="zh-TW" altLang="en-US" sz="2400" dirty="0" smtClean="0"/>
              <a:t>出租店</a:t>
            </a:r>
            <a:endParaRPr lang="en-US" altLang="zh-TW" sz="2400" dirty="0" smtClean="0"/>
          </a:p>
          <a:p>
            <a:pPr algn="l" eaLnBrk="1" hangingPunct="1"/>
            <a:r>
              <a:rPr lang="en-US" altLang="zh-TW" sz="2400" dirty="0" smtClean="0"/>
              <a:t>2005</a:t>
            </a:r>
            <a:r>
              <a:rPr lang="zh-TW" altLang="en-US" sz="2400" dirty="0" smtClean="0"/>
              <a:t>年</a:t>
            </a:r>
            <a:r>
              <a:rPr lang="en-US" altLang="zh-TW" sz="2400" dirty="0" smtClean="0"/>
              <a:t>YouTube</a:t>
            </a:r>
            <a:r>
              <a:rPr lang="zh-TW" altLang="en-US" sz="2400" dirty="0" smtClean="0"/>
              <a:t>成立：</a:t>
            </a:r>
            <a:r>
              <a:rPr lang="en-US" altLang="ja-JP" sz="2400" dirty="0" smtClean="0"/>
              <a:t>2006</a:t>
            </a:r>
            <a:r>
              <a:rPr lang="zh-TW" altLang="en-US" sz="2400" dirty="0" smtClean="0"/>
              <a:t>年，</a:t>
            </a:r>
            <a:r>
              <a:rPr lang="en-US" altLang="zh-TW" sz="2400" dirty="0" smtClean="0"/>
              <a:t>YouTube</a:t>
            </a:r>
            <a:r>
              <a:rPr lang="zh-TW" altLang="en-US" sz="2400" dirty="0" smtClean="0"/>
              <a:t>被</a:t>
            </a:r>
            <a:r>
              <a:rPr lang="en-US" altLang="zh-TW" sz="2400" dirty="0" smtClean="0"/>
              <a:t>Google</a:t>
            </a:r>
            <a:r>
              <a:rPr lang="zh-TW" altLang="en-US" sz="2400" dirty="0" smtClean="0"/>
              <a:t>收購</a:t>
            </a:r>
            <a:endParaRPr lang="en-US" altLang="zh-TW" sz="2400" dirty="0" smtClean="0"/>
          </a:p>
          <a:p>
            <a:pPr algn="l" eaLnBrk="1" hangingPunct="1"/>
            <a:r>
              <a:rPr lang="en-US" altLang="zh-TW" sz="2400" dirty="0" smtClean="0"/>
              <a:t>YouTube</a:t>
            </a:r>
            <a:r>
              <a:rPr lang="zh-TW" altLang="en-US" sz="2400" dirty="0" smtClean="0"/>
              <a:t>上的內容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一開始主要由使用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者上傳</a:t>
            </a:r>
            <a:endParaRPr lang="en-US" altLang="zh-TW" sz="2400" dirty="0" smtClean="0"/>
          </a:p>
          <a:p>
            <a:pPr algn="l" eaLnBrk="1" hangingPunct="1"/>
            <a:r>
              <a:rPr lang="zh-TW" altLang="en-US" sz="2400" dirty="0" smtClean="0"/>
              <a:t>後來也愈來愈多由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專業的內容提供業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者提供</a:t>
            </a: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0" y="3382156"/>
            <a:ext cx="4391980" cy="343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37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影音分享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其他隨選視訊服務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中華電信的</a:t>
            </a:r>
            <a:r>
              <a:rPr lang="en-US" altLang="zh-TW" smtClean="0"/>
              <a:t>MOD</a:t>
            </a:r>
          </a:p>
          <a:p>
            <a:pPr lvl="1" eaLnBrk="1" hangingPunct="1"/>
            <a:r>
              <a:rPr lang="zh-TW" altLang="en-US" smtClean="0"/>
              <a:t>美國的</a:t>
            </a:r>
            <a:r>
              <a:rPr lang="en-US" altLang="zh-TW" smtClean="0"/>
              <a:t>NETFLIX</a:t>
            </a:r>
            <a:r>
              <a:rPr lang="zh-TW" altLang="en-US" smtClean="0"/>
              <a:t>、</a:t>
            </a:r>
            <a:r>
              <a:rPr lang="en-US" altLang="zh-TW" smtClean="0"/>
              <a:t>HULU</a:t>
            </a:r>
            <a:r>
              <a:rPr lang="zh-TW" altLang="en-US" smtClean="0"/>
              <a:t>網站服務</a:t>
            </a:r>
          </a:p>
        </p:txBody>
      </p:sp>
      <p:pic>
        <p:nvPicPr>
          <p:cNvPr id="4915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48025"/>
            <a:ext cx="3156377" cy="267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5" y="3241675"/>
            <a:ext cx="3165466" cy="268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4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7-4-5 </a:t>
            </a:r>
            <a:r>
              <a:rPr lang="zh-TW" altLang="en-US" smtClean="0"/>
              <a:t>社群網路服務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提供使用者線上分享生活大小事的平台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不同的社群網路有不同的目標族群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Facebook –</a:t>
            </a:r>
            <a:r>
              <a:rPr lang="zh-TW" altLang="en-US" smtClean="0"/>
              <a:t>同學朋友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Google Plus –</a:t>
            </a:r>
            <a:r>
              <a:rPr lang="zh-TW" altLang="en-US" smtClean="0"/>
              <a:t>較重視使用者隱私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Twitter – </a:t>
            </a:r>
            <a:r>
              <a:rPr lang="zh-TW" altLang="en-US" smtClean="0"/>
              <a:t>「推文」訊息有長度限制，要講重點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Linkedin – </a:t>
            </a:r>
            <a:r>
              <a:rPr lang="zh-TW" altLang="en-US" smtClean="0"/>
              <a:t>以工作關係為主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Web 2.0</a:t>
            </a:r>
            <a:r>
              <a:rPr lang="zh-TW" altLang="en-US" smtClean="0"/>
              <a:t>的概念，內容主要由「使用者」建立</a:t>
            </a:r>
            <a:endParaRPr lang="en-US" altLang="zh-TW" smtClean="0"/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50446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電子郵件三大元素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使用者代理人（</a:t>
            </a:r>
            <a:r>
              <a:rPr lang="en-US" altLang="zh-TW" dirty="0" smtClean="0"/>
              <a:t>user agent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常見的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軟體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Windows Mail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Office Outlook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Thunderbird</a:t>
            </a:r>
          </a:p>
          <a:p>
            <a:pPr eaLnBrk="1" hangingPunct="1"/>
            <a:r>
              <a:rPr lang="zh-TW" altLang="en-US" dirty="0" smtClean="0"/>
              <a:t>郵件伺服器（</a:t>
            </a:r>
            <a:r>
              <a:rPr lang="en-US" altLang="zh-TW" dirty="0" smtClean="0"/>
              <a:t>mail server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負責接收、傳送、和儲存</a:t>
            </a:r>
            <a:r>
              <a:rPr lang="en-US" altLang="zh-TW" dirty="0" smtClean="0"/>
              <a:t>Email</a:t>
            </a:r>
          </a:p>
          <a:p>
            <a:pPr eaLnBrk="1" hangingPunct="1"/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4384521"/>
            <a:ext cx="60007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47625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社群網站範例</a:t>
            </a:r>
          </a:p>
        </p:txBody>
      </p:sp>
      <p:pic>
        <p:nvPicPr>
          <p:cNvPr id="5120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23" y="4013176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22" y="1619250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78" y="4013176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78" y="1608178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35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7-4-6 </a:t>
            </a:r>
            <a:r>
              <a:rPr lang="zh-TW" altLang="en-US" smtClean="0"/>
              <a:t>網路儲存</a:t>
            </a: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>
          <a:xfrm>
            <a:off x="468313" y="1557338"/>
            <a:ext cx="8229600" cy="4137025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0" dirty="0" smtClean="0"/>
              <a:t>而在雲端運算流行的今日，許多網路服務提供者也提供所謂雲端儲存的服務。也就是說，使用者不需要自行架設檔案伺服器，只要申請一個免費或是付費的雲端網路儲存帳號，就可以把自己的檔案全部交給</a:t>
            </a:r>
            <a:r>
              <a:rPr lang="en-US" altLang="zh-TW" sz="2400" b="0" dirty="0" smtClean="0"/>
              <a:t>Internet </a:t>
            </a:r>
            <a:r>
              <a:rPr lang="zh-TW" altLang="en-US" sz="2400" b="0" dirty="0" smtClean="0"/>
              <a:t>上的雲端儲存服務保存。而這些需端儲存服務除了自動備份資料外，也提供自動同步的功能。</a:t>
            </a:r>
            <a:endParaRPr lang="en-US" altLang="zh-TW" sz="2400" b="0" dirty="0" smtClean="0"/>
          </a:p>
          <a:p>
            <a:pPr algn="l"/>
            <a:r>
              <a:rPr lang="zh-TW" altLang="en-US" sz="2400" b="0" dirty="0" smtClean="0"/>
              <a:t>同一位使用者的各種裝置，都可以使用同一個服務，看到相同的檔案。常見的雲端服務提供者有</a:t>
            </a:r>
            <a:r>
              <a:rPr lang="en-US" altLang="zh-TW" sz="2400" b="0" dirty="0" smtClean="0"/>
              <a:t>Dropbox</a:t>
            </a:r>
            <a:r>
              <a:rPr lang="zh-TW" altLang="en-US" sz="2400" b="0" dirty="0" smtClean="0"/>
              <a:t>、</a:t>
            </a:r>
            <a:r>
              <a:rPr lang="en-US" altLang="zh-TW" sz="2400" b="0" dirty="0" err="1" smtClean="0"/>
              <a:t>GoogleDrive</a:t>
            </a:r>
            <a:r>
              <a:rPr lang="zh-TW" altLang="en-US" sz="2400" b="0" dirty="0" smtClean="0"/>
              <a:t>、</a:t>
            </a:r>
            <a:r>
              <a:rPr lang="en-US" altLang="zh-TW" sz="2400" b="0" dirty="0" smtClean="0"/>
              <a:t>Microsoft OneDrive</a:t>
            </a:r>
            <a:r>
              <a:rPr lang="zh-TW" altLang="en-US" sz="2400" b="0" dirty="0" smtClean="0"/>
              <a:t>（原本叫做</a:t>
            </a:r>
            <a:r>
              <a:rPr lang="en-US" altLang="zh-TW" sz="2400" b="0" dirty="0" smtClean="0"/>
              <a:t>SkyDrive</a:t>
            </a:r>
            <a:r>
              <a:rPr lang="zh-TW" altLang="en-US" sz="2400" b="0" dirty="0" smtClean="0"/>
              <a:t>）等等。</a:t>
            </a:r>
          </a:p>
        </p:txBody>
      </p:sp>
    </p:spTree>
    <p:extLst>
      <p:ext uri="{BB962C8B-B14F-4D97-AF65-F5344CB8AC3E}">
        <p14:creationId xmlns:p14="http://schemas.microsoft.com/office/powerpoint/2010/main" val="1597683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smtClean="0"/>
              <a:t>7-4-6 </a:t>
            </a:r>
            <a:r>
              <a:rPr lang="zh-TW" altLang="en-US" smtClean="0"/>
              <a:t>網路儲存</a:t>
            </a:r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r>
              <a:rPr lang="zh-TW" altLang="en-US" b="0" dirty="0" smtClean="0"/>
              <a:t>當然，除了基本的儲存和同步功能外，雲端儲存還有許多其他的功能，如版本控管、線上檢視，甚至有一些雲端儲存服務還提供線上編輯功能。所以，使用者可以透過這種方式，與其他使用者同時在網路上一起進行文件的編輯和創作！雲端儲存通常都會有容量限制，而每一家的限制也有所不同，使用者可以依自己的喜好，選擇慣用的服務提供者。</a:t>
            </a:r>
          </a:p>
        </p:txBody>
      </p:sp>
    </p:spTree>
    <p:extLst>
      <p:ext uri="{BB962C8B-B14F-4D97-AF65-F5344CB8AC3E}">
        <p14:creationId xmlns:p14="http://schemas.microsoft.com/office/powerpoint/2010/main" val="3184068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7-5 </a:t>
            </a:r>
            <a:r>
              <a:rPr lang="zh-TW" altLang="en-US" smtClean="0"/>
              <a:t>網頁製作</a:t>
            </a:r>
            <a:endParaRPr lang="en-US" altLang="zh-TW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dirty="0"/>
              <a:t>網頁是由超文件標記語言（</a:t>
            </a:r>
            <a:r>
              <a:rPr lang="en-US" altLang="zh-TW" dirty="0"/>
              <a:t>Hyper Text Markup Language</a:t>
            </a:r>
            <a:r>
              <a:rPr lang="zh-TW" altLang="en-US" dirty="0" smtClean="0"/>
              <a:t>；</a:t>
            </a:r>
            <a:r>
              <a:rPr lang="en-US" altLang="zh-TW" dirty="0" smtClean="0"/>
              <a:t>HTML</a:t>
            </a:r>
            <a:r>
              <a:rPr lang="zh-TW" altLang="en-US" dirty="0"/>
              <a:t>）所撰寫而成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HTML</a:t>
            </a:r>
            <a:r>
              <a:rPr lang="zh-TW" altLang="en-US" dirty="0" smtClean="0"/>
              <a:t>是標記描述語言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TW" altLang="en-US" dirty="0" smtClean="0"/>
              <a:t>使用各種標籤來進行排版的動作。</a:t>
            </a:r>
            <a:endParaRPr lang="en-US" altLang="zh-TW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TW" altLang="en-US" dirty="0" smtClean="0"/>
              <a:t>使得文件之間能夠相互連結。</a:t>
            </a: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036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529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9688" y="2338388"/>
            <a:ext cx="6524625" cy="3438525"/>
          </a:xfrm>
          <a:noFill/>
        </p:spPr>
      </p:pic>
    </p:spTree>
    <p:extLst>
      <p:ext uri="{BB962C8B-B14F-4D97-AF65-F5344CB8AC3E}">
        <p14:creationId xmlns:p14="http://schemas.microsoft.com/office/powerpoint/2010/main" val="3988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(cont)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563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74771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3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範例一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1700213"/>
            <a:ext cx="868362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484313"/>
            <a:ext cx="6103023" cy="46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4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 </a:t>
            </a:r>
            <a:r>
              <a:rPr lang="zh-TW" altLang="en-US" sz="2000" smtClean="0"/>
              <a:t>（續）</a:t>
            </a:r>
          </a:p>
        </p:txBody>
      </p:sp>
      <p:pic>
        <p:nvPicPr>
          <p:cNvPr id="593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9756" y="1694922"/>
            <a:ext cx="6127750" cy="4137025"/>
          </a:xfrm>
          <a:noFill/>
        </p:spPr>
      </p:pic>
    </p:spTree>
    <p:extLst>
      <p:ext uri="{BB962C8B-B14F-4D97-AF65-F5344CB8AC3E}">
        <p14:creationId xmlns:p14="http://schemas.microsoft.com/office/powerpoint/2010/main" val="38128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604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1590411"/>
            <a:ext cx="6399884" cy="45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2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電子郵件三大元素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通訊協定（</a:t>
            </a:r>
            <a:r>
              <a:rPr lang="en-US" altLang="zh-TW" dirty="0" smtClean="0"/>
              <a:t>protocol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smtClean="0"/>
              <a:t>SMTP (simple mail transfer protocol)</a:t>
            </a:r>
            <a:br>
              <a:rPr lang="en-US" altLang="zh-TW" dirty="0" smtClean="0"/>
            </a:br>
            <a:r>
              <a:rPr lang="zh-TW" altLang="en-US" dirty="0" smtClean="0"/>
              <a:t>用來寄送和傳遞郵件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err="1" smtClean="0"/>
              <a:t>POP3</a:t>
            </a:r>
            <a:r>
              <a:rPr lang="en-US" altLang="zh-TW" dirty="0" smtClean="0"/>
              <a:t> (post office protocol 3)</a:t>
            </a:r>
            <a:br>
              <a:rPr lang="en-US" altLang="zh-TW" dirty="0" smtClean="0"/>
            </a:br>
            <a:r>
              <a:rPr lang="zh-TW" altLang="en-US" dirty="0" smtClean="0"/>
              <a:t>用來下載郵件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smtClean="0"/>
              <a:t>IMAP (Internet message access protocol)</a:t>
            </a:r>
            <a:br>
              <a:rPr lang="en-US" altLang="zh-TW" dirty="0" smtClean="0"/>
            </a:br>
            <a:r>
              <a:rPr lang="zh-TW" altLang="en-US" dirty="0" smtClean="0"/>
              <a:t>用來線上閱讀郵件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45948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</a:t>
            </a:r>
            <a:r>
              <a:rPr lang="en-US" altLang="zh-TW" smtClean="0"/>
              <a:t>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6144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773238"/>
            <a:ext cx="6913562" cy="4535487"/>
          </a:xfrm>
          <a:noFill/>
        </p:spPr>
      </p:pic>
    </p:spTree>
    <p:extLst>
      <p:ext uri="{BB962C8B-B14F-4D97-AF65-F5344CB8AC3E}">
        <p14:creationId xmlns:p14="http://schemas.microsoft.com/office/powerpoint/2010/main" val="387861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zh-TW" altLang="en-US" smtClean="0"/>
              <a:t>部分原始碼</a:t>
            </a:r>
          </a:p>
        </p:txBody>
      </p:sp>
      <p:pic>
        <p:nvPicPr>
          <p:cNvPr id="624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1538790"/>
            <a:ext cx="6376472" cy="45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065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634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5" y="1692275"/>
            <a:ext cx="6111915" cy="43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6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6207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HTML</a:t>
            </a:r>
            <a:r>
              <a:rPr lang="zh-TW" altLang="en-US" sz="3200" smtClean="0"/>
              <a:t>範例三</a:t>
            </a:r>
            <a:r>
              <a:rPr lang="en-US" altLang="zh-TW" sz="3200" smtClean="0"/>
              <a:t> </a:t>
            </a:r>
            <a:r>
              <a:rPr lang="en-US" altLang="zh-TW" sz="3200" smtClean="0">
                <a:latin typeface="標楷體" pitchFamily="65" charset="-120"/>
              </a:rPr>
              <a:t>–</a:t>
            </a:r>
            <a:r>
              <a:rPr lang="en-US" altLang="zh-TW" sz="3200" smtClean="0"/>
              <a:t> </a:t>
            </a:r>
            <a:r>
              <a:rPr lang="zh-TW" altLang="en-US" sz="3200" smtClean="0"/>
              <a:t>標籤</a:t>
            </a:r>
            <a:r>
              <a:rPr lang="en-US" altLang="zh-TW" sz="3200" smtClean="0"/>
              <a:t>IMG</a:t>
            </a:r>
            <a:r>
              <a:rPr lang="zh-TW" altLang="en-US" sz="3200" smtClean="0"/>
              <a:t>的屬性 和錨標籤</a:t>
            </a:r>
            <a:endParaRPr lang="en-US" altLang="zh-TW" sz="3200" smtClean="0"/>
          </a:p>
        </p:txBody>
      </p:sp>
      <p:sp>
        <p:nvSpPr>
          <p:cNvPr id="64515" name="Rectangle 4"/>
          <p:cNvSpPr>
            <a:spLocks noGrp="1" noChangeArrowheads="1"/>
          </p:cNvSpPr>
          <p:nvPr>
            <p:ph idx="1"/>
          </p:nvPr>
        </p:nvSpPr>
        <p:spPr>
          <a:xfrm>
            <a:off x="539750" y="1628775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錨標籤範例</a:t>
            </a:r>
          </a:p>
        </p:txBody>
      </p:sp>
      <p:pic>
        <p:nvPicPr>
          <p:cNvPr id="645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79638"/>
            <a:ext cx="7751763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6134100"/>
            <a:ext cx="8144935" cy="69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759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電子郵件的問題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垃圾郵件</a:t>
            </a:r>
            <a:r>
              <a:rPr lang="en-US" altLang="zh-TW" smtClean="0"/>
              <a:t> (spam)</a:t>
            </a:r>
          </a:p>
          <a:p>
            <a:pPr lvl="1" eaLnBrk="1" hangingPunct="1"/>
            <a:r>
              <a:rPr lang="zh-TW" altLang="en-US" smtClean="0"/>
              <a:t>主要用來發送廣告、進行網路行銷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詐騙郵件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附夾惡意檔案或惡意連結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無法有效過濾及阻擋上述郵件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誤擋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878543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網頁收信界面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許多免費的電子郵件都有提供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方便、快速、一致性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Google</a:t>
            </a:r>
            <a:r>
              <a:rPr lang="zh-TW" altLang="en-US" smtClean="0"/>
              <a:t>網頁收信界面</a:t>
            </a:r>
            <a:r>
              <a:rPr lang="en-US" altLang="zh-TW" smtClean="0"/>
              <a:t>: </a:t>
            </a:r>
            <a:r>
              <a:rPr lang="zh-TW" altLang="en-US" smtClean="0"/>
              <a:t>電腦版</a:t>
            </a:r>
            <a:r>
              <a:rPr lang="en-US" altLang="zh-TW" smtClean="0"/>
              <a:t> VS </a:t>
            </a:r>
            <a:r>
              <a:rPr lang="zh-TW" altLang="en-US" smtClean="0"/>
              <a:t>手機版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3031451"/>
            <a:ext cx="5895655" cy="3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54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7-2 </a:t>
            </a:r>
            <a:r>
              <a:rPr lang="zh-TW" altLang="en-US" smtClean="0"/>
              <a:t>電子佈告欄</a:t>
            </a:r>
            <a:r>
              <a:rPr lang="en-US" altLang="zh-TW" smtClean="0"/>
              <a:t> BBS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基於</a:t>
            </a:r>
            <a:r>
              <a:rPr lang="en-US" altLang="zh-TW" smtClean="0"/>
              <a:t>telnet</a:t>
            </a:r>
            <a:r>
              <a:rPr lang="zh-TW" altLang="en-US" smtClean="0"/>
              <a:t>終端機傳輸協定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telnet + </a:t>
            </a:r>
            <a:r>
              <a:rPr lang="zh-TW" altLang="en-US" smtClean="0"/>
              <a:t>網站的</a:t>
            </a:r>
            <a:r>
              <a:rPr lang="en-US" altLang="zh-TW" smtClean="0"/>
              <a:t>IP</a:t>
            </a:r>
            <a:r>
              <a:rPr lang="zh-TW" altLang="en-US" smtClean="0"/>
              <a:t>位址或是網域名稱</a:t>
            </a: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836856"/>
            <a:ext cx="5339280" cy="37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69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BBS</a:t>
            </a:r>
            <a:r>
              <a:rPr lang="zh-TW" altLang="en-US" smtClean="0"/>
              <a:t>的特色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早期透過電話線、數據機連線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在</a:t>
            </a:r>
            <a:r>
              <a:rPr lang="en-US" altLang="zh-TW" smtClean="0"/>
              <a:t>Internet</a:t>
            </a:r>
            <a:r>
              <a:rPr lang="zh-TW" altLang="en-US" smtClean="0"/>
              <a:t>上透過</a:t>
            </a:r>
            <a:r>
              <a:rPr lang="en-US" altLang="zh-TW" smtClean="0"/>
              <a:t>telnet</a:t>
            </a:r>
            <a:r>
              <a:rPr lang="zh-TW" altLang="en-US" smtClean="0"/>
              <a:t>協定連線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以文字界面為主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畫面大小為寬</a:t>
            </a:r>
            <a:r>
              <a:rPr lang="en-US" altLang="zh-TW" smtClean="0"/>
              <a:t>80</a:t>
            </a:r>
            <a:r>
              <a:rPr lang="zh-TW" altLang="en-US" smtClean="0"/>
              <a:t>個英文字</a:t>
            </a:r>
            <a:r>
              <a:rPr lang="en-US" altLang="zh-TW" smtClean="0"/>
              <a:t>(</a:t>
            </a:r>
            <a:r>
              <a:rPr lang="zh-TW" altLang="en-US" smtClean="0"/>
              <a:t>或是</a:t>
            </a:r>
            <a:r>
              <a:rPr lang="en-US" altLang="zh-TW" smtClean="0"/>
              <a:t>40</a:t>
            </a:r>
            <a:r>
              <a:rPr lang="zh-TW" altLang="en-US" smtClean="0"/>
              <a:t>個中文字</a:t>
            </a:r>
            <a:r>
              <a:rPr lang="en-US" altLang="zh-TW" smtClean="0"/>
              <a:t>)</a:t>
            </a:r>
            <a:r>
              <a:rPr lang="zh-TW" altLang="en-US" smtClean="0"/>
              <a:t>、高</a:t>
            </a:r>
            <a:r>
              <a:rPr lang="en-US" altLang="zh-TW" smtClean="0"/>
              <a:t>25</a:t>
            </a:r>
            <a:r>
              <a:rPr lang="zh-TW" altLang="en-US" smtClean="0"/>
              <a:t>列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透過</a:t>
            </a:r>
            <a:r>
              <a:rPr lang="en-US" altLang="zh-TW" smtClean="0"/>
              <a:t>ANSI</a:t>
            </a:r>
            <a:r>
              <a:rPr lang="zh-TW" altLang="en-US" smtClean="0"/>
              <a:t>控制碼，可以提供更豐富的界面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ANSI</a:t>
            </a:r>
            <a:r>
              <a:rPr lang="zh-TW" altLang="en-US" smtClean="0"/>
              <a:t>控制碼：以</a:t>
            </a:r>
            <a:r>
              <a:rPr lang="en-US" altLang="zh-TW" smtClean="0"/>
              <a:t>ESC</a:t>
            </a:r>
            <a:r>
              <a:rPr lang="zh-TW" altLang="en-US" smtClean="0"/>
              <a:t>字元</a:t>
            </a:r>
            <a:r>
              <a:rPr lang="en-US" altLang="zh-TW" smtClean="0"/>
              <a:t> + </a:t>
            </a:r>
            <a:r>
              <a:rPr lang="zh-TW" altLang="en-US" smtClean="0"/>
              <a:t>左方括號（</a:t>
            </a:r>
            <a:r>
              <a:rPr lang="en-US" altLang="zh-TW" smtClean="0"/>
              <a:t>[</a:t>
            </a:r>
            <a:r>
              <a:rPr lang="zh-TW" altLang="en-US" smtClean="0"/>
              <a:t>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不同的站台可能有不同的方式來輸入</a:t>
            </a:r>
            <a:r>
              <a:rPr lang="en-US" altLang="zh-TW" smtClean="0"/>
              <a:t>ESC</a:t>
            </a:r>
            <a:r>
              <a:rPr lang="zh-TW" altLang="en-US" smtClean="0"/>
              <a:t>字元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如</a:t>
            </a:r>
            <a:r>
              <a:rPr lang="en-US" altLang="zh-TW" smtClean="0"/>
              <a:t>Ptt</a:t>
            </a:r>
            <a:r>
              <a:rPr lang="zh-TW" altLang="en-US" smtClean="0"/>
              <a:t>的</a:t>
            </a:r>
            <a:r>
              <a:rPr lang="en-US" altLang="zh-TW" smtClean="0"/>
              <a:t>Ctrl-U</a:t>
            </a:r>
            <a:r>
              <a:rPr lang="zh-TW" altLang="en-US" smtClean="0"/>
              <a:t>熱鍵</a:t>
            </a:r>
          </a:p>
        </p:txBody>
      </p:sp>
    </p:spTree>
    <p:extLst>
      <p:ext uri="{BB962C8B-B14F-4D97-AF65-F5344CB8AC3E}">
        <p14:creationId xmlns:p14="http://schemas.microsoft.com/office/powerpoint/2010/main" val="142046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1535</Words>
  <Application>Microsoft Office PowerPoint</Application>
  <PresentationFormat>如螢幕大小 (4:3)</PresentationFormat>
  <Paragraphs>235</Paragraphs>
  <Slides>53</Slides>
  <Notes>16</Notes>
  <HiddenSlides>9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Office 佈景主題</vt:lpstr>
      <vt:lpstr>網路應用</vt:lpstr>
      <vt:lpstr>7-1 電子郵件</vt:lpstr>
      <vt:lpstr>Email 位址</vt:lpstr>
      <vt:lpstr>電子郵件三大元素</vt:lpstr>
      <vt:lpstr>電子郵件三大元素 (續)</vt:lpstr>
      <vt:lpstr>電子郵件的問題</vt:lpstr>
      <vt:lpstr>網頁收信界面</vt:lpstr>
      <vt:lpstr>7-2 電子佈告欄 BBS</vt:lpstr>
      <vt:lpstr>BBS的特色</vt:lpstr>
      <vt:lpstr>常見的ANSI控制碼</vt:lpstr>
      <vt:lpstr>ANSI控制碼的範例</vt:lpstr>
      <vt:lpstr>7-3 全球資訊網運作原理</vt:lpstr>
      <vt:lpstr>7-3-1 網頁的主從式架構</vt:lpstr>
      <vt:lpstr>7-3-2 HTTP</vt:lpstr>
      <vt:lpstr>HTTP (續)</vt:lpstr>
      <vt:lpstr>7-3-3 網頁瀏覽器</vt:lpstr>
      <vt:lpstr>Windows 上的 Internet Explorer</vt:lpstr>
      <vt:lpstr>Linux 上的 Google Chrome</vt:lpstr>
      <vt:lpstr>Mac OS X 上的 Safari</vt:lpstr>
      <vt:lpstr>Firefox OS 手機的瀏覽器</vt:lpstr>
      <vt:lpstr>7-4 WWW及相關應用</vt:lpstr>
      <vt:lpstr>7-4-1 搜尋引擎</vt:lpstr>
      <vt:lpstr>搜尋引擎 (續)</vt:lpstr>
      <vt:lpstr>7-4-2 即時通訊</vt:lpstr>
      <vt:lpstr>即時通訊 (續)</vt:lpstr>
      <vt:lpstr>行動裝置上的即時通訊軟體</vt:lpstr>
      <vt:lpstr>HTTP協定</vt:lpstr>
      <vt:lpstr>URL</vt:lpstr>
      <vt:lpstr>主機名稱</vt:lpstr>
      <vt:lpstr>7-4-3 網路遊戲</vt:lpstr>
      <vt:lpstr>進階的WWW技術與線上遊戲</vt:lpstr>
      <vt:lpstr>範例：使用HTML5的遊戲</vt:lpstr>
      <vt:lpstr>範例：使用WebSocket的應用</vt:lpstr>
      <vt:lpstr>範例：網頁版的第一人稱射擊</vt:lpstr>
      <vt:lpstr>範例：網頁版的3D虛擬王國</vt:lpstr>
      <vt:lpstr>範例：網頁版的乒乓球對戰遊戲</vt:lpstr>
      <vt:lpstr>7-4-4 影音分享</vt:lpstr>
      <vt:lpstr>影音分享 (續)</vt:lpstr>
      <vt:lpstr>7-4-5 社群網路服務</vt:lpstr>
      <vt:lpstr>社群網站範例</vt:lpstr>
      <vt:lpstr>7-4-6 網路儲存</vt:lpstr>
      <vt:lpstr>7-4-6 網路儲存</vt:lpstr>
      <vt:lpstr>7-5 網頁製作</vt:lpstr>
      <vt:lpstr>HTML範例1 – 原始碼</vt:lpstr>
      <vt:lpstr>HTML範例1 (cont) – 畫面</vt:lpstr>
      <vt:lpstr>HTML範例一 – 使用標籤</vt:lpstr>
      <vt:lpstr>HTML範例二 – 原始碼</vt:lpstr>
      <vt:lpstr>HTML範例二 – 原始碼 （續）</vt:lpstr>
      <vt:lpstr>HTML範例二 – 畫面</vt:lpstr>
      <vt:lpstr>HTML範例二 – 使用標籤</vt:lpstr>
      <vt:lpstr>HTML範例三 –部分原始碼</vt:lpstr>
      <vt:lpstr>HTML範例三 – 畫面</vt:lpstr>
      <vt:lpstr>HTML範例三 – 標籤IMG的屬性 和錨標籤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105</cp:revision>
  <dcterms:created xsi:type="dcterms:W3CDTF">2015-04-21T01:58:17Z</dcterms:created>
  <dcterms:modified xsi:type="dcterms:W3CDTF">2018-04-25T01:53:21Z</dcterms:modified>
</cp:coreProperties>
</file>